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8"/>
  </p:notesMasterIdLst>
  <p:sldIdLst>
    <p:sldId id="291" r:id="rId2"/>
    <p:sldId id="289" r:id="rId3"/>
    <p:sldId id="290" r:id="rId4"/>
    <p:sldId id="259" r:id="rId5"/>
    <p:sldId id="277" r:id="rId6"/>
    <p:sldId id="288" r:id="rId7"/>
    <p:sldId id="261" r:id="rId8"/>
    <p:sldId id="280" r:id="rId9"/>
    <p:sldId id="263" r:id="rId10"/>
    <p:sldId id="265" r:id="rId11"/>
    <p:sldId id="281" r:id="rId12"/>
    <p:sldId id="264" r:id="rId13"/>
    <p:sldId id="266" r:id="rId14"/>
    <p:sldId id="267" r:id="rId15"/>
    <p:sldId id="279" r:id="rId16"/>
    <p:sldId id="282" r:id="rId17"/>
    <p:sldId id="278" r:id="rId18"/>
    <p:sldId id="285" r:id="rId19"/>
    <p:sldId id="271" r:id="rId20"/>
    <p:sldId id="272" r:id="rId21"/>
    <p:sldId id="273" r:id="rId22"/>
    <p:sldId id="274" r:id="rId23"/>
    <p:sldId id="275" r:id="rId24"/>
    <p:sldId id="283" r:id="rId25"/>
    <p:sldId id="284" r:id="rId26"/>
    <p:sldId id="2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2121"/>
  </p:normalViewPr>
  <p:slideViewPr>
    <p:cSldViewPr snapToGrid="0" snapToObjects="1">
      <p:cViewPr varScale="1">
        <p:scale>
          <a:sx n="80" d="100"/>
          <a:sy n="80" d="100"/>
        </p:scale>
        <p:origin x="1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64EAE-FD56-0743-94C4-1087436DF7D1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779A4-3406-4049-94F3-9948F558C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gillespie.github.io/efficientR/collaboration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sgillespie.github.io/efficientR/collaboration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6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5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change your mindset!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makes your script very fragile, hard-wired to exactly one time and place. As soon as you rename or move directories, it breaks. Or maybe you get a new computer? Or maybe someone else needs to run your code? We show a very accessible way to go cold turkey and eliminate the </a:t>
            </a:r>
            <a:r>
              <a:rPr lang="en-AU" dirty="0" err="1"/>
              <a:t>setwd</a:t>
            </a:r>
            <a:r>
              <a:rPr lang="en-AU" dirty="0"/>
              <a:t>()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gotcha from your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6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https://csgillespie.github.io/efficientR/collaboration.html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69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https://csgillespie.github.io/efficientR/collaboration.html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5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A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RData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format (usually with extension . </a:t>
            </a:r>
            <a:r>
              <a:rPr lang="en-A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rdata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.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rda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format designed for use with R, a system for statistical computation and related graphics, for storing a complete R workspace or selected "objects" from a workspace in a form that can be loaded back by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779A4-3406-4049-94F3-9948F558CC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23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4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0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3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53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9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7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41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1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45B83-8914-6340-93EA-03F371E9C1A2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E3BD-CC36-5F48-88B3-51D54D60A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4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atures/project-managemen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nskylab/how_we_work/blob/master/working_agreement.m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studio.github.io/reticulat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ature.com/articles/s41559-017-016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nature.com/articles/d41586-019-03335-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4rstats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nb.ecoinformatics.org/" TargetMode="External"/><Relationship Id="rId4" Type="http://schemas.openxmlformats.org/officeDocument/2006/relationships/hyperlink" Target="https://figshar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rfishbase/rfishbase.pdf" TargetMode="External"/><Relationship Id="rId2" Type="http://schemas.openxmlformats.org/officeDocument/2006/relationships/hyperlink" Target="https://coastwatch.pfeg.noaa.gov/erddap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web/packages/rredlist/rredlist.pdf" TargetMode="External"/><Relationship Id="rId5" Type="http://schemas.openxmlformats.org/officeDocument/2006/relationships/hyperlink" Target="https://cran.r-project.org/web/packages/rtweet/rtweet.pdf" TargetMode="External"/><Relationship Id="rId4" Type="http://schemas.openxmlformats.org/officeDocument/2006/relationships/hyperlink" Target="https://cran.r-project.org/web/packages/rnaturalearth/READM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ookdown.org/yihui/bookdow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82990-C6DA-664A-BCDA-899028E7C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Workflows and best practices for collaborative coding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0C468-B5B0-644D-9165-34102A8A6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</a:t>
            </a:r>
            <a:r>
              <a:rPr lang="en-US" dirty="0" err="1"/>
              <a:t>Caitie</a:t>
            </a:r>
            <a:r>
              <a:rPr lang="en-US" dirty="0"/>
              <a:t> </a:t>
            </a:r>
            <a:r>
              <a:rPr lang="en-US" dirty="0" err="1"/>
              <a:t>Kuempel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cdkuempel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85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CEE0-0898-BB4F-B0C1-CA0A06DF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here() package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FDA388-B94F-F94C-88A7-6921FC3AE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1006" cy="4351338"/>
          </a:xfrm>
        </p:spPr>
        <p:txBody>
          <a:bodyPr/>
          <a:lstStyle/>
          <a:p>
            <a:r>
              <a:rPr lang="en-US" dirty="0"/>
              <a:t>Do you have </a:t>
            </a:r>
            <a:r>
              <a:rPr lang="en-US" dirty="0" err="1"/>
              <a:t>setwd</a:t>
            </a:r>
            <a:r>
              <a:rPr lang="en-US" dirty="0"/>
              <a:t>() in your scripts?</a:t>
            </a:r>
          </a:p>
          <a:p>
            <a:pPr lvl="1"/>
            <a:r>
              <a:rPr lang="en-US" dirty="0"/>
              <a:t>This makes your script fragile, hard-wired to exactly one time and place. </a:t>
            </a:r>
          </a:p>
          <a:p>
            <a:r>
              <a:rPr lang="en-US" dirty="0"/>
              <a:t>here() sets the </a:t>
            </a:r>
            <a:r>
              <a:rPr lang="en-US" dirty="0" err="1"/>
              <a:t>file.path</a:t>
            </a:r>
            <a:r>
              <a:rPr lang="en-US" dirty="0"/>
              <a:t>() to the top-level of the current project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DE4B9-F0C8-554D-8693-1DC056800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2" y="4001294"/>
            <a:ext cx="9803933" cy="2592386"/>
          </a:xfrm>
          <a:prstGeom prst="rect">
            <a:avLst/>
          </a:prstGeom>
        </p:spPr>
      </p:pic>
      <p:pic>
        <p:nvPicPr>
          <p:cNvPr id="6" name="Picture 5" descr="A picture containing indoor, table, cake, sitting&#10;&#10;Description automatically generated">
            <a:extLst>
              <a:ext uri="{FF2B5EF4-FFF2-40B4-BE49-F238E27FC236}">
                <a16:creationId xmlns:a16="http://schemas.microsoft.com/office/drawing/2014/main" id="{40D3388B-A081-D84D-8A24-C0903672D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592" y="1987868"/>
            <a:ext cx="5380357" cy="46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A5CC-6EC2-A842-A7B3-29C526DA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FD75B-DE8C-5741-B313-1C4679C32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general rule:</a:t>
            </a:r>
          </a:p>
          <a:p>
            <a:pPr lvl="1"/>
            <a:r>
              <a:rPr lang="en-US" dirty="0"/>
              <a:t>1 script = ~1 task (or no more than one section of Methods)</a:t>
            </a:r>
          </a:p>
          <a:p>
            <a:pPr lvl="1"/>
            <a:r>
              <a:rPr lang="en-US" dirty="0"/>
              <a:t>List decision points/user choices at the top so it’s obvious what they are</a:t>
            </a:r>
          </a:p>
          <a:p>
            <a:pPr lvl="1"/>
            <a:r>
              <a:rPr lang="en-US" dirty="0"/>
              <a:t>Some examples from my work:</a:t>
            </a:r>
          </a:p>
          <a:p>
            <a:pPr lvl="2"/>
            <a:r>
              <a:rPr lang="en-US" dirty="0"/>
              <a:t>A bad script</a:t>
            </a:r>
          </a:p>
          <a:p>
            <a:pPr lvl="2"/>
            <a:r>
              <a:rPr lang="en-US" dirty="0"/>
              <a:t>A better script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413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CEE0-0898-BB4F-B0C1-CA0A06DF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3CA0-9CC8-AD4B-8BAF-39E2C0CB3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File organization</a:t>
            </a:r>
          </a:p>
          <a:p>
            <a:pPr lvl="2"/>
            <a:r>
              <a:rPr lang="en-US" dirty="0"/>
              <a:t>workflow</a:t>
            </a:r>
          </a:p>
          <a:p>
            <a:pPr lvl="2"/>
            <a:r>
              <a:rPr lang="en-US" dirty="0" err="1"/>
              <a:t>usethis</a:t>
            </a:r>
            <a:endParaRPr lang="en-US" dirty="0"/>
          </a:p>
          <a:p>
            <a:pPr lvl="2"/>
            <a:r>
              <a:rPr lang="en-US" dirty="0" err="1"/>
              <a:t>startR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60C22F-07D4-904E-BB17-62E096CF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56" r="69052"/>
          <a:stretch/>
        </p:blipFill>
        <p:spPr>
          <a:xfrm>
            <a:off x="8327012" y="1540594"/>
            <a:ext cx="3026788" cy="495228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88747C-187D-194C-8C46-F669EDB63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052" b="58853"/>
          <a:stretch/>
        </p:blipFill>
        <p:spPr>
          <a:xfrm>
            <a:off x="4816929" y="1509713"/>
            <a:ext cx="3385667" cy="38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3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F420-6593-EF49-B418-B74CE08A9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workflowR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AE54-EE9A-B74F-B188-3811DEB6B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 package that helps scientists organize their research in a way that promotes effective project management, reproducibility, collaboration and sharing of results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C27D6E4-3D3E-3F40-A8EE-27F9FEFCD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30" y="3135085"/>
            <a:ext cx="8490856" cy="1061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2DB78-1B3D-2444-9F96-265B030F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30" y="4196442"/>
            <a:ext cx="8525856" cy="832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14556-3694-B34B-99E1-B3FA99DC3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30" y="5029200"/>
            <a:ext cx="8525856" cy="6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5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B220F-567E-7840-8586-6EA42654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usethis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4484-E29E-244B-B8F5-FE28FA893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package development</a:t>
            </a:r>
          </a:p>
          <a:p>
            <a:r>
              <a:rPr lang="en-US" dirty="0"/>
              <a:t>Automates repetitive tasks that arise during project setup and development, both for R packages and non-package projects</a:t>
            </a:r>
          </a:p>
          <a:p>
            <a:pPr lvl="1"/>
            <a:r>
              <a:rPr lang="en-US" dirty="0" err="1"/>
              <a:t>create_project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use_git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use_github</a:t>
            </a:r>
            <a:r>
              <a:rPr lang="en-US" dirty="0"/>
              <a:t>()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A189F7FE-810F-1F4D-A362-59E757875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413" y="3118758"/>
            <a:ext cx="578918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7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505E-2D5A-F14F-8C3A-1A523C85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2229-1989-5340-BF27-A059A97C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 tips for efficient collaboration</a:t>
            </a:r>
          </a:p>
          <a:p>
            <a:pPr lvl="1"/>
            <a:r>
              <a:rPr lang="en-US" dirty="0"/>
              <a:t>Describe what each code does</a:t>
            </a:r>
          </a:p>
          <a:p>
            <a:pPr lvl="2"/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Have a consistent coding style</a:t>
            </a:r>
          </a:p>
          <a:p>
            <a:pPr lvl="2"/>
            <a:r>
              <a:rPr lang="en-US" dirty="0"/>
              <a:t>R style guides </a:t>
            </a:r>
          </a:p>
          <a:p>
            <a:pPr lvl="3"/>
            <a:r>
              <a:rPr lang="en-AU" dirty="0">
                <a:hlinkClick r:id="rId3"/>
              </a:rPr>
              <a:t>http://adv-r.had.co.nz/Style.html</a:t>
            </a:r>
            <a:endParaRPr lang="en-AU" dirty="0"/>
          </a:p>
          <a:p>
            <a:pPr lvl="2"/>
            <a:r>
              <a:rPr lang="en-AU" dirty="0"/>
              <a:t>Be concise, clear and consistent</a:t>
            </a:r>
          </a:p>
          <a:p>
            <a:pPr lvl="3"/>
            <a:r>
              <a:rPr lang="en-AU" dirty="0"/>
              <a:t>With comments and formatting!</a:t>
            </a:r>
          </a:p>
          <a:p>
            <a:pPr lvl="2"/>
            <a:r>
              <a:rPr lang="en-AU" dirty="0"/>
              <a:t>Avoid repeating yourself!</a:t>
            </a:r>
          </a:p>
          <a:p>
            <a:pPr lvl="3"/>
            <a:r>
              <a:rPr lang="en-US" dirty="0"/>
              <a:t>Functions, “source” from other scripts - </a:t>
            </a:r>
            <a:r>
              <a:rPr lang="en-US" b="1" dirty="0"/>
              <a:t>example</a:t>
            </a:r>
          </a:p>
          <a:p>
            <a:pPr lvl="1"/>
            <a:r>
              <a:rPr lang="en-US" dirty="0"/>
              <a:t>Think carefully about your comments and keep them up to date</a:t>
            </a:r>
          </a:p>
          <a:p>
            <a:pPr lvl="1"/>
            <a:r>
              <a:rPr lang="en-US" dirty="0"/>
              <a:t>Use version control whenever possible</a:t>
            </a:r>
          </a:p>
          <a:p>
            <a:pPr lvl="1"/>
            <a:r>
              <a:rPr lang="en-US" dirty="0"/>
              <a:t>Use informative commit messages</a:t>
            </a:r>
          </a:p>
          <a:p>
            <a:pPr lvl="1"/>
            <a:r>
              <a:rPr lang="en-US" dirty="0"/>
              <a:t>Don’t be afraid to ask for feedback from colleagues</a:t>
            </a:r>
          </a:p>
        </p:txBody>
      </p:sp>
    </p:spTree>
    <p:extLst>
      <p:ext uri="{BB962C8B-B14F-4D97-AF65-F5344CB8AC3E}">
        <p14:creationId xmlns:p14="http://schemas.microsoft.com/office/powerpoint/2010/main" val="79655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505E-2D5A-F14F-8C3A-1A523C856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12229-1989-5340-BF27-A059A97C6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Describe what each code does</a:t>
            </a:r>
          </a:p>
          <a:p>
            <a:pPr lvl="1"/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Have a consistent coding style</a:t>
            </a:r>
          </a:p>
          <a:p>
            <a:pPr lvl="1"/>
            <a:r>
              <a:rPr lang="en-US" dirty="0"/>
              <a:t>R style guides </a:t>
            </a:r>
          </a:p>
          <a:p>
            <a:pPr lvl="2"/>
            <a:r>
              <a:rPr lang="en-AU" dirty="0">
                <a:hlinkClick r:id="rId3"/>
              </a:rPr>
              <a:t>http://adv-r.had.co.nz/Style.html</a:t>
            </a:r>
            <a:endParaRPr lang="en-AU" dirty="0"/>
          </a:p>
          <a:p>
            <a:pPr lvl="1"/>
            <a:r>
              <a:rPr lang="en-AU" dirty="0"/>
              <a:t>Be concise, clear and consistent</a:t>
            </a:r>
          </a:p>
          <a:p>
            <a:pPr lvl="2"/>
            <a:r>
              <a:rPr lang="en-AU" dirty="0"/>
              <a:t>With comments and formatting</a:t>
            </a:r>
          </a:p>
          <a:p>
            <a:r>
              <a:rPr lang="en-AU" dirty="0"/>
              <a:t>Avoid repeating yourself!</a:t>
            </a:r>
          </a:p>
          <a:p>
            <a:pPr lvl="1"/>
            <a:r>
              <a:rPr lang="en-US" dirty="0"/>
              <a:t>Data import (iterate over list of file names)</a:t>
            </a:r>
          </a:p>
          <a:p>
            <a:pPr lvl="1"/>
            <a:r>
              <a:rPr lang="en-US" dirty="0"/>
              <a:t>Data cleaning/tidying</a:t>
            </a:r>
          </a:p>
          <a:p>
            <a:pPr lvl="1"/>
            <a:r>
              <a:rPr lang="en-US" dirty="0"/>
              <a:t>Applying many models</a:t>
            </a:r>
          </a:p>
          <a:p>
            <a:pPr lvl="1"/>
            <a:r>
              <a:rPr lang="en-US" dirty="0"/>
              <a:t>Generating and saving plots</a:t>
            </a:r>
          </a:p>
          <a:p>
            <a:r>
              <a:rPr lang="en-US" dirty="0"/>
              <a:t>Simple functions can be within a script, complex or functions used in multiple scripts can live in a functions folder/script.</a:t>
            </a:r>
          </a:p>
          <a:p>
            <a:r>
              <a:rPr lang="en-US" dirty="0"/>
              <a:t>Apply functions using apply, </a:t>
            </a:r>
            <a:r>
              <a:rPr lang="en-US" dirty="0" err="1"/>
              <a:t>purrr</a:t>
            </a:r>
            <a:r>
              <a:rPr lang="en-US" dirty="0"/>
              <a:t> or for loops</a:t>
            </a:r>
          </a:p>
          <a:p>
            <a:pPr lvl="1"/>
            <a:r>
              <a:rPr lang="en-US" dirty="0"/>
              <a:t>Parallel processing = </a:t>
            </a:r>
            <a:r>
              <a:rPr lang="en-US" dirty="0" err="1"/>
              <a:t>mclapply</a:t>
            </a:r>
            <a:r>
              <a:rPr lang="en-US" dirty="0"/>
              <a:t> or </a:t>
            </a:r>
            <a:r>
              <a:rPr lang="en-US" dirty="0" err="1"/>
              <a:t>pbmclapply</a:t>
            </a: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2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A97B-2E65-1144-87E4-DBC6F24E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5AC0E-718F-BB40-A0B6-D345AAB59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8786" cy="4351338"/>
          </a:xfrm>
        </p:spPr>
        <p:txBody>
          <a:bodyPr/>
          <a:lstStyle/>
          <a:p>
            <a:r>
              <a:rPr lang="en-US" dirty="0"/>
              <a:t>Do not save workshops to .</a:t>
            </a:r>
            <a:r>
              <a:rPr lang="en-US" dirty="0" err="1"/>
              <a:t>Rdata</a:t>
            </a:r>
            <a:endParaRPr lang="en-US" dirty="0"/>
          </a:p>
          <a:p>
            <a:pPr lvl="1"/>
            <a:r>
              <a:rPr lang="en-US" dirty="0"/>
              <a:t>Short-term pain – R will not remember the results of the code that you ran last time</a:t>
            </a:r>
          </a:p>
          <a:p>
            <a:pPr lvl="1"/>
            <a:r>
              <a:rPr lang="en-US" dirty="0"/>
              <a:t>Long-term gain – forces you to capture all important interactions in your code</a:t>
            </a:r>
          </a:p>
          <a:p>
            <a:r>
              <a:rPr lang="en-US" dirty="0"/>
              <a:t>Use version control!</a:t>
            </a:r>
          </a:p>
          <a:p>
            <a:pPr lvl="1"/>
            <a:r>
              <a:rPr lang="en-US" dirty="0" err="1">
                <a:hlinkClick r:id="rId3"/>
              </a:rPr>
              <a:t>Github</a:t>
            </a:r>
            <a:r>
              <a:rPr lang="en-US" dirty="0"/>
              <a:t> issues</a:t>
            </a:r>
          </a:p>
          <a:p>
            <a:pPr lvl="2"/>
            <a:r>
              <a:rPr lang="en-US" dirty="0"/>
              <a:t>Useful whether or not everyone codes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projects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C1DEF2-1A3F-4241-B242-6C0B86B4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986" y="1379408"/>
            <a:ext cx="5208813" cy="52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F290-F416-C54A-9BC5-DA24ED96F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management: day to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0A33D-CBCD-884D-B702-E5D02ADEE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pause coding when a task is complete</a:t>
            </a:r>
          </a:p>
          <a:p>
            <a:r>
              <a:rPr lang="en-US" dirty="0"/>
              <a:t>Leave a to-do list for others (and yourself) of what still needs to happen for the script to be functional</a:t>
            </a:r>
          </a:p>
          <a:p>
            <a:r>
              <a:rPr lang="en-US" dirty="0"/>
              <a:t>Pull + commit + pull + push frequently</a:t>
            </a:r>
          </a:p>
          <a:p>
            <a:r>
              <a:rPr lang="en-US" dirty="0"/>
              <a:t>Restart R frequently (ensures right packages are loaded)</a:t>
            </a:r>
          </a:p>
        </p:txBody>
      </p:sp>
    </p:spTree>
    <p:extLst>
      <p:ext uri="{BB962C8B-B14F-4D97-AF65-F5344CB8AC3E}">
        <p14:creationId xmlns:p14="http://schemas.microsoft.com/office/powerpoint/2010/main" val="332196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FF56-556B-1C42-8A22-59E4B336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562D-B2FD-A64F-BAE0-27257BFB5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Agree on shared practices for data storage, script development, communication, etc. at the start of a project and document them in a Google doc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5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0E5D-89B7-3B47-9CDF-653C9DD4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 and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27C-06B9-9C43-8002-92622657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8158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Assuming you are familiar with R, </a:t>
            </a:r>
            <a:r>
              <a:rPr lang="en-US" sz="2400" dirty="0" err="1">
                <a:solidFill>
                  <a:srgbClr val="000000"/>
                </a:solidFill>
              </a:rPr>
              <a:t>Rstudio</a:t>
            </a:r>
            <a:r>
              <a:rPr lang="en-US" sz="2400" dirty="0">
                <a:solidFill>
                  <a:srgbClr val="000000"/>
                </a:solidFill>
              </a:rPr>
              <a:t> and </a:t>
            </a:r>
            <a:r>
              <a:rPr lang="en-US" sz="2400" dirty="0" err="1">
                <a:solidFill>
                  <a:srgbClr val="000000"/>
                </a:solidFill>
              </a:rPr>
              <a:t>Github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More lecture and less tutorial today</a:t>
            </a:r>
          </a:p>
          <a:p>
            <a:r>
              <a:rPr lang="en-US" sz="2400" dirty="0">
                <a:solidFill>
                  <a:srgbClr val="000000"/>
                </a:solidFill>
              </a:rPr>
              <a:t>Please speak up and comment in the chat window with comments, questions, useful tips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I’m a conservation scientist – I learned everything I know from you and twitter </a:t>
            </a:r>
            <a:endParaRPr lang="en-US" sz="2400" dirty="0">
              <a:solidFill>
                <a:srgbClr val="000000"/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sym typeface="Wingdings" pitchFamily="2" charset="2"/>
              </a:rPr>
              <a:t>Also this means I’m speaking from an academic perspective</a:t>
            </a:r>
          </a:p>
          <a:p>
            <a:r>
              <a:rPr lang="en-US" sz="2400" dirty="0">
                <a:solidFill>
                  <a:srgbClr val="000000"/>
                </a:solidFill>
                <a:sym typeface="Wingdings" pitchFamily="2" charset="2"/>
              </a:rPr>
              <a:t>I’m still learning, but always trying to improve </a:t>
            </a:r>
          </a:p>
          <a:p>
            <a:r>
              <a:rPr lang="en-US" sz="2400" dirty="0">
                <a:solidFill>
                  <a:srgbClr val="000000"/>
                </a:solidFill>
                <a:sym typeface="Wingdings" pitchFamily="2" charset="2"/>
              </a:rPr>
              <a:t>Special thanks to Dr Alexa </a:t>
            </a:r>
            <a:r>
              <a:rPr lang="en-US" sz="2400" dirty="0" err="1">
                <a:solidFill>
                  <a:srgbClr val="000000"/>
                </a:solidFill>
                <a:sym typeface="Wingdings" pitchFamily="2" charset="2"/>
              </a:rPr>
              <a:t>Fredston</a:t>
            </a:r>
            <a:r>
              <a:rPr lang="en-US" sz="2400" dirty="0">
                <a:solidFill>
                  <a:srgbClr val="000000"/>
                </a:solidFill>
                <a:sym typeface="Wingdings" pitchFamily="2" charset="2"/>
              </a:rPr>
              <a:t> (@</a:t>
            </a:r>
            <a:r>
              <a:rPr lang="en-US" sz="2400" dirty="0" err="1">
                <a:solidFill>
                  <a:srgbClr val="000000"/>
                </a:solidFill>
                <a:sym typeface="Wingdings" pitchFamily="2" charset="2"/>
              </a:rPr>
              <a:t>Afredston</a:t>
            </a:r>
            <a:r>
              <a:rPr lang="en-US" sz="2400" dirty="0">
                <a:solidFill>
                  <a:srgbClr val="000000"/>
                </a:solidFill>
                <a:sym typeface="Wingdings" pitchFamily="2" charset="2"/>
              </a:rPr>
              <a:t>) for providing materials for this talk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334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FF56-556B-1C42-8A22-59E4B336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562D-B2FD-A64F-BAE0-27257BFB5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Check if they have a “how we work document” and/or set some basic guidelines and follow them</a:t>
            </a:r>
          </a:p>
          <a:p>
            <a:r>
              <a:rPr lang="en-AU" dirty="0"/>
              <a:t>Editing other people’s code</a:t>
            </a:r>
          </a:p>
          <a:p>
            <a:pPr lvl="1"/>
            <a:r>
              <a:rPr lang="en-AU" dirty="0"/>
              <a:t>Be constructive, be nice!</a:t>
            </a:r>
          </a:p>
          <a:p>
            <a:pPr lvl="1"/>
            <a:r>
              <a:rPr lang="en-AU" dirty="0"/>
              <a:t>Check if they have any contribution guidelines</a:t>
            </a:r>
          </a:p>
          <a:p>
            <a:pPr lvl="1"/>
            <a:r>
              <a:rPr lang="en-US" dirty="0"/>
              <a:t>Fix bugs if you see any</a:t>
            </a:r>
          </a:p>
          <a:p>
            <a:pPr lvl="1"/>
            <a:r>
              <a:rPr lang="en-US" dirty="0"/>
              <a:t>There are many, many, many ways to do the same thing in R – all of them “correct”, some more efficient (runtime/key strokes) or easier to understand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FF56-556B-1C42-8A22-59E4B336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and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562D-B2FD-A64F-BAE0-27257BFB5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Collaborating across different open-source programming languages</a:t>
            </a:r>
          </a:p>
          <a:p>
            <a:pPr lvl="1"/>
            <a:r>
              <a:rPr lang="en-US" dirty="0"/>
              <a:t>Extra important to have good communication and division of tasks</a:t>
            </a:r>
          </a:p>
          <a:p>
            <a:pPr lvl="1"/>
            <a:r>
              <a:rPr lang="en-US" dirty="0"/>
              <a:t>Can still use git for version control of scripts</a:t>
            </a:r>
          </a:p>
          <a:p>
            <a:pPr lvl="1"/>
            <a:r>
              <a:rPr lang="en-US" dirty="0"/>
              <a:t>Write out and read in data in flexible formats that translate across the languages you are using</a:t>
            </a:r>
          </a:p>
          <a:p>
            <a:pPr lvl="1"/>
            <a:r>
              <a:rPr lang="en-US" dirty="0"/>
              <a:t>R packages</a:t>
            </a:r>
          </a:p>
          <a:p>
            <a:pPr lvl="2"/>
            <a:r>
              <a:rPr lang="en-US" dirty="0">
                <a:hlinkClick r:id="rId2"/>
              </a:rPr>
              <a:t>Reticulate</a:t>
            </a:r>
            <a:r>
              <a:rPr lang="en-US" dirty="0"/>
              <a:t> lets you run Python code from </a:t>
            </a:r>
            <a:r>
              <a:rPr lang="en-US" dirty="0" err="1"/>
              <a:t>Rstudio</a:t>
            </a:r>
            <a:r>
              <a:rPr lang="en-US" dirty="0"/>
              <a:t> (still need to understand Python a bit)</a:t>
            </a:r>
          </a:p>
          <a:p>
            <a:pPr lvl="2"/>
            <a:r>
              <a:rPr lang="en-US" dirty="0"/>
              <a:t>Other ideas?</a:t>
            </a:r>
          </a:p>
        </p:txBody>
      </p:sp>
    </p:spTree>
    <p:extLst>
      <p:ext uri="{BB962C8B-B14F-4D97-AF65-F5344CB8AC3E}">
        <p14:creationId xmlns:p14="http://schemas.microsoft.com/office/powerpoint/2010/main" val="7828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FF56-556B-1C42-8A22-59E4B336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562D-B2FD-A64F-BAE0-27257BFB5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Collaborating across different open-source programming languages</a:t>
            </a:r>
          </a:p>
          <a:p>
            <a:pPr lvl="1"/>
            <a:r>
              <a:rPr lang="en-US" dirty="0"/>
              <a:t>Many scientists feel strongly about using ArcGIS, </a:t>
            </a:r>
            <a:r>
              <a:rPr lang="en-US" dirty="0" err="1"/>
              <a:t>Matlab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Best practices about version control and data management still apply</a:t>
            </a:r>
          </a:p>
          <a:p>
            <a:pPr lvl="1"/>
            <a:r>
              <a:rPr lang="en-US" dirty="0"/>
              <a:t>Half a reproducible project is better than none</a:t>
            </a:r>
          </a:p>
          <a:p>
            <a:pPr lvl="1"/>
            <a:r>
              <a:rPr lang="en-US" dirty="0"/>
              <a:t>Make data to reproduce results publicly available when at all possible</a:t>
            </a:r>
          </a:p>
        </p:txBody>
      </p:sp>
    </p:spTree>
    <p:extLst>
      <p:ext uri="{BB962C8B-B14F-4D97-AF65-F5344CB8AC3E}">
        <p14:creationId xmlns:p14="http://schemas.microsoft.com/office/powerpoint/2010/main" val="1077164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BE3A-4EB6-0F40-96CB-EB25869B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C067-9A40-3B46-9AE5-BC6E92FFB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For collaborators who code, but aren’t using best practices</a:t>
            </a:r>
          </a:p>
          <a:p>
            <a:pPr lvl="1"/>
            <a:r>
              <a:rPr lang="en-US" dirty="0"/>
              <a:t>Share some of the tools/tips you have learned here</a:t>
            </a:r>
          </a:p>
          <a:p>
            <a:pPr lvl="1"/>
            <a:r>
              <a:rPr lang="en-US" dirty="0"/>
              <a:t>Offer to help set up and maintain reproducible workflow for/with them</a:t>
            </a:r>
          </a:p>
          <a:p>
            <a:pPr lvl="1"/>
            <a:r>
              <a:rPr lang="en-US" dirty="0"/>
              <a:t>A little organization and planning to go a long ways – it doesn’t have to be hard to use tools and it doesn’t have to be “perfect” to contribute</a:t>
            </a:r>
          </a:p>
          <a:p>
            <a:pPr lvl="1"/>
            <a:endParaRPr lang="en-US" dirty="0"/>
          </a:p>
          <a:p>
            <a:r>
              <a:rPr lang="en-US" dirty="0"/>
              <a:t>For collaborators who don’t really code:</a:t>
            </a:r>
          </a:p>
          <a:p>
            <a:pPr lvl="1"/>
            <a:r>
              <a:rPr lang="en-US" dirty="0"/>
              <a:t>Use GitHub for communication (Issues) and sharing data and figures</a:t>
            </a:r>
          </a:p>
          <a:p>
            <a:pPr lvl="1"/>
            <a:r>
              <a:rPr lang="en-US" dirty="0" err="1"/>
              <a:t>Rmarkdown</a:t>
            </a:r>
            <a:r>
              <a:rPr lang="en-US" dirty="0"/>
              <a:t>/Shiny to show code and results</a:t>
            </a:r>
          </a:p>
          <a:p>
            <a:pPr lvl="1"/>
            <a:r>
              <a:rPr lang="en-US" dirty="0" err="1"/>
              <a:t>Rmarkdown</a:t>
            </a:r>
            <a:r>
              <a:rPr lang="en-US" dirty="0"/>
              <a:t> interface to Microsoft Word (has anyone tried this?)</a:t>
            </a:r>
          </a:p>
          <a:p>
            <a:pPr lvl="1"/>
            <a:r>
              <a:rPr lang="en-US" dirty="0"/>
              <a:t>Google Docs &gt; Microsoft Word</a:t>
            </a:r>
          </a:p>
          <a:p>
            <a:pPr lvl="1"/>
            <a:r>
              <a:rPr lang="en-US" dirty="0"/>
              <a:t>People are worth more to projects than tools</a:t>
            </a:r>
          </a:p>
          <a:p>
            <a:pPr lvl="1"/>
            <a:r>
              <a:rPr lang="en-US" dirty="0"/>
              <a:t>Other thoughts?</a:t>
            </a:r>
          </a:p>
        </p:txBody>
      </p:sp>
    </p:spTree>
    <p:extLst>
      <p:ext uri="{BB962C8B-B14F-4D97-AF65-F5344CB8AC3E}">
        <p14:creationId xmlns:p14="http://schemas.microsoft.com/office/powerpoint/2010/main" val="69729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BE3A-4EB6-0F40-96CB-EB25869B3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6C067-9A40-3B46-9AE5-BC6E92FFB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people on board</a:t>
            </a:r>
          </a:p>
          <a:p>
            <a:pPr lvl="1"/>
            <a:r>
              <a:rPr lang="en-US" dirty="0"/>
              <a:t>Share resources and offer to help</a:t>
            </a:r>
          </a:p>
          <a:p>
            <a:pPr lvl="1"/>
            <a:r>
              <a:rPr lang="en-US" dirty="0"/>
              <a:t>Start coding clubs/hacky hours in your organization</a:t>
            </a:r>
          </a:p>
        </p:txBody>
      </p:sp>
      <p:pic>
        <p:nvPicPr>
          <p:cNvPr id="5" name="Picture 4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A82A05B-3FDD-4A43-A54A-DAD2C3858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568" y="4437216"/>
            <a:ext cx="5913856" cy="187468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9A459E80-C9A3-AF43-99BC-67C4C3A58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76" y="3609942"/>
            <a:ext cx="5330992" cy="13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2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9350-1F15-BC41-A98B-A049C607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719E-1862-524F-812B-9947C8D89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 for me???</a:t>
            </a:r>
          </a:p>
          <a:p>
            <a:r>
              <a:rPr lang="en-US" dirty="0"/>
              <a:t>Some questions for you!</a:t>
            </a:r>
          </a:p>
          <a:p>
            <a:pPr lvl="1"/>
            <a:r>
              <a:rPr lang="en-US" dirty="0"/>
              <a:t>What has been your biggest hurdle for workflows and collaborative coding in R? How are you handling it now? What might you try differently in the future?</a:t>
            </a:r>
          </a:p>
          <a:p>
            <a:pPr lvl="1"/>
            <a:r>
              <a:rPr lang="en-US" dirty="0"/>
              <a:t>Do you normally make your code/data available when a project is complete? If yes, what tools do you use? If no, what is the biggest barrier?</a:t>
            </a:r>
          </a:p>
          <a:p>
            <a:pPr lvl="1"/>
            <a:r>
              <a:rPr lang="en-US" dirty="0"/>
              <a:t>Any tools/tips/tricks that you love that weren’t mentioned in the talk?</a:t>
            </a:r>
          </a:p>
          <a:p>
            <a:pPr lvl="1"/>
            <a:r>
              <a:rPr lang="en-US" dirty="0"/>
              <a:t>How many people are usually working on a project with (or planning to?) at one time? Any success stories to share with the group?</a:t>
            </a:r>
          </a:p>
          <a:p>
            <a:pPr lvl="1"/>
            <a:r>
              <a:rPr lang="en-US" dirty="0"/>
              <a:t>What area (e.g., data organization, project management, collaboration, etc.) do you want to try to improve the most from your workflow?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0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7E4-7A4C-8D40-8A65-B57C00FB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FB2BD57-66D2-884A-85DB-4575746B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74" y="0"/>
            <a:ext cx="6996226" cy="6960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A6D45-7947-314E-AFC2-F1FBB6A11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46023" cy="4351338"/>
          </a:xfrm>
        </p:spPr>
        <p:txBody>
          <a:bodyPr/>
          <a:lstStyle/>
          <a:p>
            <a:r>
              <a:rPr lang="en-US" dirty="0"/>
              <a:t>Follow me on twitter @</a:t>
            </a:r>
            <a:r>
              <a:rPr lang="en-US" dirty="0" err="1"/>
              <a:t>cdkuempel</a:t>
            </a:r>
            <a:endParaRPr lang="en-US" dirty="0"/>
          </a:p>
          <a:p>
            <a:r>
              <a:rPr lang="en-US" dirty="0"/>
              <a:t>Get in touch if you would like to present at a future </a:t>
            </a:r>
            <a:r>
              <a:rPr lang="en-US" dirty="0" err="1"/>
              <a:t>Rladies</a:t>
            </a:r>
            <a:r>
              <a:rPr lang="en-US" dirty="0"/>
              <a:t> meeting or have a topic you would like to see covered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99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0E5D-89B7-3B47-9CDF-653C9DD4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27C-06B9-9C43-8002-92622657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Tools, tips and tricks for: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Organizing your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Coding workflows, best practices, reproducibility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Project management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Collaborating across skill levels and programming languages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0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holding, different&#10;&#10;Description automatically generated">
            <a:extLst>
              <a:ext uri="{FF2B5EF4-FFF2-40B4-BE49-F238E27FC236}">
                <a16:creationId xmlns:a16="http://schemas.microsoft.com/office/drawing/2014/main" id="{66280C18-FFDF-E548-B590-3752733C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1130300"/>
            <a:ext cx="6125718" cy="56222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F0E5D-89B7-3B47-9CDF-653C9DD49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of Twitter….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B827C-06B9-9C43-8002-926226579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Twitter has an amazing R community</a:t>
            </a:r>
          </a:p>
          <a:p>
            <a:pPr lvl="1"/>
            <a:r>
              <a:rPr lang="en-US" dirty="0"/>
              <a:t>”Tidy Tuesday”</a:t>
            </a:r>
          </a:p>
          <a:p>
            <a:pPr lvl="1"/>
            <a:r>
              <a:rPr lang="en-US" dirty="0"/>
              <a:t>Ask questions and get answers</a:t>
            </a:r>
          </a:p>
          <a:p>
            <a:pPr lvl="1"/>
            <a:r>
              <a:rPr lang="en-US" dirty="0"/>
              <a:t>Learn about new packages, useful tips, etc.</a:t>
            </a:r>
          </a:p>
          <a:p>
            <a:r>
              <a:rPr lang="en-US" dirty="0"/>
              <a:t>@</a:t>
            </a:r>
            <a:r>
              <a:rPr lang="en-US" dirty="0" err="1"/>
              <a:t>RLadiesBrisbane</a:t>
            </a:r>
            <a:endParaRPr lang="en-US" dirty="0"/>
          </a:p>
          <a:p>
            <a:r>
              <a:rPr lang="en-US" dirty="0"/>
              <a:t> @</a:t>
            </a:r>
            <a:r>
              <a:rPr lang="en-US" dirty="0" err="1"/>
              <a:t>hadleywickham</a:t>
            </a:r>
            <a:r>
              <a:rPr lang="en-US" dirty="0"/>
              <a:t> (Chief </a:t>
            </a:r>
            <a:r>
              <a:rPr lang="en-US" dirty="0" err="1"/>
              <a:t>Scientiest</a:t>
            </a:r>
            <a:r>
              <a:rPr lang="en-US" dirty="0"/>
              <a:t>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r>
              <a:rPr lang="en-US" dirty="0"/>
              <a:t> @</a:t>
            </a:r>
            <a:r>
              <a:rPr lang="en-US" dirty="0" err="1"/>
              <a:t>JennyBryan</a:t>
            </a:r>
            <a:r>
              <a:rPr lang="en-US" dirty="0"/>
              <a:t> (Software engineer </a:t>
            </a:r>
            <a:r>
              <a:rPr lang="en-US" dirty="0" err="1"/>
              <a:t>atRstudio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err="1"/>
              <a:t>Allison_horst</a:t>
            </a:r>
            <a:endParaRPr lang="en-US" dirty="0"/>
          </a:p>
          <a:p>
            <a:r>
              <a:rPr lang="en-US" dirty="0"/>
              <a:t>For how to get started see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6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DC20-ACD7-6A4A-9FB3-D425F707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AE281-DC7A-3A4C-B754-3A733D02B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project layout will ultimately make your life easier:</a:t>
            </a:r>
          </a:p>
          <a:p>
            <a:pPr lvl="1"/>
            <a:r>
              <a:rPr lang="en-US" dirty="0"/>
              <a:t>Makes it easier to understand the pipeline from source data to final product</a:t>
            </a:r>
          </a:p>
          <a:p>
            <a:pPr lvl="1"/>
            <a:r>
              <a:rPr lang="en-US" dirty="0"/>
              <a:t>Helps ensure the integrity of your data</a:t>
            </a:r>
          </a:p>
          <a:p>
            <a:pPr lvl="1"/>
            <a:r>
              <a:rPr lang="en-US" dirty="0"/>
              <a:t>Makes it simpler to share your code with someone else</a:t>
            </a:r>
          </a:p>
          <a:p>
            <a:pPr lvl="1"/>
            <a:r>
              <a:rPr lang="en-US" dirty="0"/>
              <a:t>Allows you to easily upload your code with your manuscript or project</a:t>
            </a:r>
          </a:p>
          <a:p>
            <a:pPr lvl="1"/>
            <a:r>
              <a:rPr lang="en-US" dirty="0"/>
              <a:t>Makes it easier to pick the project back up after a break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6A9B6-1234-1544-8628-3F7C788551AD}"/>
              </a:ext>
            </a:extLst>
          </p:cNvPr>
          <p:cNvSpPr txBox="1"/>
          <p:nvPr/>
        </p:nvSpPr>
        <p:spPr>
          <a:xfrm>
            <a:off x="2923563" y="4607303"/>
            <a:ext cx="66061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“Your greatest enemy is yourself four months ago” – every grad student ever</a:t>
            </a:r>
          </a:p>
        </p:txBody>
      </p:sp>
    </p:spTree>
    <p:extLst>
      <p:ext uri="{BB962C8B-B14F-4D97-AF65-F5344CB8AC3E}">
        <p14:creationId xmlns:p14="http://schemas.microsoft.com/office/powerpoint/2010/main" val="389982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872E269-A47B-9D44-8A36-9806BCFC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51" y="365125"/>
            <a:ext cx="10156949" cy="639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91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E4132-854C-E247-998B-96796CD9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05" y="1690688"/>
            <a:ext cx="5832169" cy="1191518"/>
          </a:xfrm>
          <a:prstGeom prst="rect">
            <a:avLst/>
          </a:prstGeom>
        </p:spPr>
      </p:pic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F60B71F-9E7F-A44A-95A4-CD98DF43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78" y="3069125"/>
            <a:ext cx="6671422" cy="3423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AC703B-A879-E349-8FBC-272FC858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2BD5A-9DF7-ED41-961A-982D711D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99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Anticipate your code and data will be published (or shared widely) with every completed project/paper</a:t>
            </a:r>
          </a:p>
          <a:p>
            <a:pPr lvl="1"/>
            <a:r>
              <a:rPr lang="en-US" dirty="0"/>
              <a:t>Deposit in archives</a:t>
            </a:r>
          </a:p>
          <a:p>
            <a:pPr lvl="2"/>
            <a:r>
              <a:rPr lang="en-US" dirty="0">
                <a:hlinkClick r:id="rId4"/>
              </a:rPr>
              <a:t>FigShare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Knowledge</a:t>
            </a:r>
            <a:r>
              <a:rPr lang="en-US" dirty="0"/>
              <a:t> Network for Biocomplexity (KNB)</a:t>
            </a:r>
          </a:p>
          <a:p>
            <a:r>
              <a:rPr lang="en-US" dirty="0"/>
              <a:t>Put some thought into it – map out steps before you start</a:t>
            </a:r>
          </a:p>
          <a:p>
            <a:pPr lvl="1"/>
            <a:r>
              <a:rPr lang="en-US" dirty="0"/>
              <a:t>Write in code headings</a:t>
            </a:r>
          </a:p>
          <a:p>
            <a:r>
              <a:rPr lang="en-US" dirty="0"/>
              <a:t>Treat raw data as read only</a:t>
            </a:r>
          </a:p>
          <a:p>
            <a:pPr lvl="1"/>
            <a:r>
              <a:rPr lang="en-US" dirty="0" err="1"/>
              <a:t>Raw_data</a:t>
            </a:r>
            <a:r>
              <a:rPr lang="en-US" dirty="0"/>
              <a:t> directory that is never modified</a:t>
            </a:r>
          </a:p>
          <a:p>
            <a:r>
              <a:rPr lang="en-US" dirty="0"/>
              <a:t>Web scraping/APIs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8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8327-5B9E-924E-B02C-7D4C9D70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62A8-BA42-8B44-B982-1B65AF4F6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scraping/APIs</a:t>
            </a:r>
          </a:p>
          <a:p>
            <a:pPr lvl="1"/>
            <a:r>
              <a:rPr lang="en-US" dirty="0"/>
              <a:t>Allows others to reproduce your results directly from scripts without requiring any additional data files</a:t>
            </a:r>
          </a:p>
          <a:p>
            <a:pPr lvl="1"/>
            <a:r>
              <a:rPr lang="en-US" dirty="0"/>
              <a:t>Several R packages allow you to communicate with services to access data from R</a:t>
            </a:r>
          </a:p>
          <a:p>
            <a:pPr lvl="2"/>
            <a:r>
              <a:rPr lang="en-US" dirty="0"/>
              <a:t>Some conservation related examples</a:t>
            </a:r>
          </a:p>
          <a:p>
            <a:pPr lvl="3"/>
            <a:r>
              <a:rPr lang="en-US" dirty="0">
                <a:hlinkClick r:id="rId2"/>
              </a:rPr>
              <a:t>Rerddap</a:t>
            </a:r>
            <a:r>
              <a:rPr lang="en-US" dirty="0"/>
              <a:t> </a:t>
            </a:r>
          </a:p>
          <a:p>
            <a:pPr lvl="3"/>
            <a:r>
              <a:rPr lang="en-US" dirty="0">
                <a:hlinkClick r:id="rId3"/>
              </a:rPr>
              <a:t>Rfishbase</a:t>
            </a:r>
            <a:endParaRPr lang="en-US" dirty="0"/>
          </a:p>
          <a:p>
            <a:pPr lvl="3"/>
            <a:r>
              <a:rPr lang="en-US" dirty="0">
                <a:hlinkClick r:id="rId4"/>
              </a:rPr>
              <a:t>Rnaturalearth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Rtweet</a:t>
            </a:r>
            <a:endParaRPr lang="en-US" dirty="0"/>
          </a:p>
          <a:p>
            <a:pPr lvl="3"/>
            <a:r>
              <a:rPr lang="en-US" dirty="0">
                <a:hlinkClick r:id="rId6"/>
              </a:rPr>
              <a:t>rredlist</a:t>
            </a:r>
            <a:endParaRPr lang="en-US" dirty="0"/>
          </a:p>
          <a:p>
            <a:pPr lvl="3"/>
            <a:r>
              <a:rPr lang="en-US" dirty="0"/>
              <a:t>Others?</a:t>
            </a:r>
          </a:p>
          <a:p>
            <a:pPr lvl="1"/>
            <a:r>
              <a:rPr lang="en-US" dirty="0"/>
              <a:t>You can also write your own API in 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9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8CEE0-0898-BB4F-B0C1-CA0A06DF5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B3CA0-9CC8-AD4B-8BAF-39E2C0CB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37" y="1690687"/>
            <a:ext cx="5450306" cy="4802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Best practices</a:t>
            </a:r>
          </a:p>
          <a:p>
            <a:pPr lvl="1"/>
            <a:r>
              <a:rPr lang="en-US" dirty="0"/>
              <a:t>Use projects – one folder per project</a:t>
            </a:r>
          </a:p>
          <a:p>
            <a:pPr lvl="2"/>
            <a:r>
              <a:rPr lang="en-US" dirty="0"/>
              <a:t>Keeps everything organized, self-contained, increases reproducibility</a:t>
            </a:r>
          </a:p>
          <a:p>
            <a:pPr lvl="2"/>
            <a:r>
              <a:rPr lang="en-US" dirty="0"/>
              <a:t>Can work on multiple projects at once</a:t>
            </a:r>
          </a:p>
          <a:p>
            <a:pPr lvl="1"/>
            <a:r>
              <a:rPr lang="en-US" dirty="0" err="1"/>
              <a:t>Rmarkdown</a:t>
            </a:r>
            <a:endParaRPr lang="en-US" dirty="0"/>
          </a:p>
          <a:p>
            <a:pPr lvl="2"/>
            <a:r>
              <a:rPr lang="en-US" dirty="0"/>
              <a:t>Pros</a:t>
            </a:r>
          </a:p>
          <a:p>
            <a:pPr lvl="3"/>
            <a:r>
              <a:rPr lang="en-US" dirty="0"/>
              <a:t>Easily combines text, code and outputs</a:t>
            </a:r>
          </a:p>
          <a:p>
            <a:pPr lvl="3"/>
            <a:r>
              <a:rPr lang="en-US" dirty="0"/>
              <a:t>Allows results of R code to be directly inserted into formatted documents</a:t>
            </a:r>
          </a:p>
          <a:p>
            <a:pPr lvl="3"/>
            <a:r>
              <a:rPr lang="en-US" dirty="0"/>
              <a:t>Easy to use</a:t>
            </a:r>
          </a:p>
          <a:p>
            <a:pPr lvl="3"/>
            <a:r>
              <a:rPr lang="en-US" dirty="0"/>
              <a:t>You can even write entire papers or theses – check out </a:t>
            </a:r>
            <a:r>
              <a:rPr lang="en-US" dirty="0">
                <a:hlinkClick r:id="rId2"/>
              </a:rPr>
              <a:t>bookdown</a:t>
            </a:r>
            <a:endParaRPr lang="en-US" dirty="0"/>
          </a:p>
          <a:p>
            <a:pPr lvl="2"/>
            <a:r>
              <a:rPr lang="en-US" dirty="0"/>
              <a:t>Cons: Can be clunky with large analyses</a:t>
            </a:r>
          </a:p>
          <a:p>
            <a:pPr lvl="1"/>
            <a:r>
              <a:rPr lang="en-US" dirty="0"/>
              <a:t>Use portable file paths – no absolute paths!</a:t>
            </a:r>
          </a:p>
          <a:p>
            <a:pPr lvl="2"/>
            <a:r>
              <a:rPr lang="en-US" dirty="0"/>
              <a:t>here() package</a:t>
            </a:r>
          </a:p>
          <a:p>
            <a:pPr lvl="1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15E133-4137-0944-946F-C102C9EFF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95" y="1690686"/>
            <a:ext cx="6651973" cy="42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82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1657</Words>
  <Application>Microsoft Macintosh PowerPoint</Application>
  <PresentationFormat>Widescreen</PresentationFormat>
  <Paragraphs>206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Workflows and best practices for collaborative coding in R</vt:lpstr>
      <vt:lpstr>Housekeeping and disclaimers</vt:lpstr>
      <vt:lpstr>Outline</vt:lpstr>
      <vt:lpstr>Speaking of Twitter….</vt:lpstr>
      <vt:lpstr>Why does it matter?</vt:lpstr>
      <vt:lpstr>PowerPoint Presentation</vt:lpstr>
      <vt:lpstr>Organizing your data</vt:lpstr>
      <vt:lpstr>Organizing your data</vt:lpstr>
      <vt:lpstr>Organizing your data</vt:lpstr>
      <vt:lpstr>here() package</vt:lpstr>
      <vt:lpstr>Organization your data</vt:lpstr>
      <vt:lpstr>Organizing your data</vt:lpstr>
      <vt:lpstr>workflowR</vt:lpstr>
      <vt:lpstr>usethis</vt:lpstr>
      <vt:lpstr>Project management and Collaboration</vt:lpstr>
      <vt:lpstr>Project management and Collaboration</vt:lpstr>
      <vt:lpstr>Project management and Collaboration</vt:lpstr>
      <vt:lpstr>Project management: day to day</vt:lpstr>
      <vt:lpstr>Project management and Collaboration</vt:lpstr>
      <vt:lpstr>Project management and Collaboration</vt:lpstr>
      <vt:lpstr>Project management and Collaboration</vt:lpstr>
      <vt:lpstr>Collaboration</vt:lpstr>
      <vt:lpstr>Collaboration</vt:lpstr>
      <vt:lpstr>Collaboration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Workflows and best practices for collaborative coding</dc:title>
  <dc:creator>Caitie Kuempel</dc:creator>
  <cp:lastModifiedBy>Caitie Kuempel</cp:lastModifiedBy>
  <cp:revision>7</cp:revision>
  <dcterms:created xsi:type="dcterms:W3CDTF">2020-10-06T03:25:08Z</dcterms:created>
  <dcterms:modified xsi:type="dcterms:W3CDTF">2020-10-06T04:41:01Z</dcterms:modified>
</cp:coreProperties>
</file>